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9" r:id="rId6"/>
    <p:sldId id="270" r:id="rId7"/>
    <p:sldId id="273" r:id="rId8"/>
    <p:sldId id="271" r:id="rId9"/>
    <p:sldId id="274" r:id="rId10"/>
    <p:sldId id="260" r:id="rId11"/>
    <p:sldId id="262" r:id="rId12"/>
    <p:sldId id="264" r:id="rId13"/>
    <p:sldId id="265" r:id="rId14"/>
    <p:sldId id="266" r:id="rId15"/>
    <p:sldId id="261" r:id="rId16"/>
    <p:sldId id="267" r:id="rId17"/>
    <p:sldId id="275" r:id="rId18"/>
    <p:sldId id="277" r:id="rId19"/>
    <p:sldId id="268" r:id="rId20"/>
    <p:sldId id="272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7" autoAdjust="0"/>
    <p:restoredTop sz="94660"/>
  </p:normalViewPr>
  <p:slideViewPr>
    <p:cSldViewPr snapToGrid="0">
      <p:cViewPr>
        <p:scale>
          <a:sx n="100" d="100"/>
          <a:sy n="100" d="100"/>
        </p:scale>
        <p:origin x="47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27600-CB9E-061E-882F-E3C444C12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1FB849-2CDE-CE7E-4D49-ACB248645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A257DF-646E-BA6D-EECE-6314C2BD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A7BC-EFFA-44FA-9984-1EFDED2011F5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7A4BA-1D5F-0A5B-1D66-0AC56D99F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21EFF9-7E4C-D963-D993-668634ED5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88258-E86C-4867-A901-B795AD802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94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6F1CD-14C3-93C9-4CAD-2BA35D184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C39AB6-2986-B67A-2A2B-D3EB32BA9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BE982-932D-EFD8-A12C-EA5F6B91A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A7BC-EFFA-44FA-9984-1EFDED2011F5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1CCBC6-82A4-CD4A-AA1A-9036BEECB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ADD56D-884A-CA94-8F06-0D1C4D48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88258-E86C-4867-A901-B795AD802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46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1C3499-B85D-24FF-6E84-66DFD58A52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F0B89C-B585-78E0-0B82-4A9A5D395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0FA2C-396B-847C-71A1-E7B73BE2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A7BC-EFFA-44FA-9984-1EFDED2011F5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1365AF-0071-DA07-70F4-588D7F45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6935A-5FA6-5E49-4AA3-8C6B92801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88258-E86C-4867-A901-B795AD802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92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230105-0E69-A928-FE2A-64934761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9C26B-9E1B-3B46-DF14-FABE058E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01ED7B-D26F-6A50-679C-1F873EE6A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A7BC-EFFA-44FA-9984-1EFDED2011F5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8D0537-0527-CFE9-6892-9F8DC0B16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1955B-257F-2BBD-5821-95D1FF2AE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88258-E86C-4867-A901-B795AD802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398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BA565-7823-FDE6-82C4-D436101F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C3CB10-CF63-84EE-1963-2B2BF1CCF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A4337-E396-3677-F4D6-B2961F39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A7BC-EFFA-44FA-9984-1EFDED2011F5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C5D070-D82B-1071-08B5-8C78672F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162DCA-77DE-45F9-6610-65CDDE46F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88258-E86C-4867-A901-B795AD802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09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4AA5F-5822-281B-8CA3-B0A7E5F0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FB44FC-BE99-320A-0432-4C726F363E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E953BF-E1D5-BCED-517B-B68B6518B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CA16F6-21D8-816D-58CF-B2CD1E27F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A7BC-EFFA-44FA-9984-1EFDED2011F5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EAEF32-C63F-38A6-7E76-9E176A055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E6222A-625A-285C-339E-C45CDEB4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88258-E86C-4867-A901-B795AD802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157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6A25D-18AB-2DE7-626F-720A4CF0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A21421-8E9E-6ED7-0545-0377B4C7E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D2B619-6B86-2D35-C83C-3E04E53ED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131E61-0FB3-62A9-80FA-0C1514DB4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1C3182-3D2E-23D8-E4B7-ED17CB69C0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4AC96E-2367-43CC-7A44-4BD3F26F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A7BC-EFFA-44FA-9984-1EFDED2011F5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8781D7-805C-7BFB-36F6-D9050DA7E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781F44-02D8-5F52-0DB8-BCE676E92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88258-E86C-4867-A901-B795AD802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501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28C5A-6ACF-18C1-ED73-5512628C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CEA862-D5FF-5DD6-0C54-3116E6E9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A7BC-EFFA-44FA-9984-1EFDED2011F5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8DFAB5-D189-C962-BEDB-AFEEA4B75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D1B0D4-5687-D625-48FD-32918AC6B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88258-E86C-4867-A901-B795AD802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41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881B7D-8D12-F0E0-B5E1-0AD5EC0F6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A7BC-EFFA-44FA-9984-1EFDED2011F5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5CF96A-447A-28FE-7B49-DA3696F2B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2EFD8E-815D-6667-00C4-CD8C89CB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88258-E86C-4867-A901-B795AD802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942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7E649-DE6C-A862-7AEA-A1FC85016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4D436-85D0-4BF6-347B-EA24268FD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3C423B-B078-08E1-804D-7FA45D8CA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F31618-51A0-7437-3D84-C05C894A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A7BC-EFFA-44FA-9984-1EFDED2011F5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C7F7E4-0DE4-A862-6C35-7F48E5CFA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21495C-B283-52EC-E973-88008B392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88258-E86C-4867-A901-B795AD802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196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060C1-605B-7342-4466-712500AD8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BE402C4-DBCC-3371-527D-7BCF528556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0C204A-DB74-611C-D53C-1E3DC1FA4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7E96A3-B7A7-B138-7EC8-B930ECB21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AA7BC-EFFA-44FA-9984-1EFDED2011F5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63AE41-A61D-ED6B-871D-AC01754C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B31F98-F7E6-5A5F-FA79-EFE04359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88258-E86C-4867-A901-B795AD802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007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20B581-D7E0-79B4-D43E-33C0F27C6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395FE5-FA9B-A6FD-7A96-F1FF32333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ACE7BA-C834-E07D-F09C-013998448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AA7BC-EFFA-44FA-9984-1EFDED2011F5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964C56-9090-AF29-5574-D3F2C6FAD0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EBA315-2440-4F5C-8307-3F40CBD91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88258-E86C-4867-A901-B795AD8025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45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C3B1B-6B69-DA59-6B79-0F9440BEB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085" y="687231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dirty="0"/>
              <a:t>전이학습을 활용한</a:t>
            </a:r>
            <a:br>
              <a:rPr lang="en-US" altLang="ko-KR" sz="4000" b="1" dirty="0"/>
            </a:br>
            <a:r>
              <a:rPr lang="ko-KR" altLang="en-US" sz="4000" b="1" dirty="0"/>
              <a:t> </a:t>
            </a:r>
            <a:br>
              <a:rPr lang="en-US" altLang="ko-KR" sz="4000" b="1" dirty="0"/>
            </a:br>
            <a:r>
              <a:rPr lang="en-US" altLang="ko-KR" sz="4000" b="1" dirty="0"/>
              <a:t>Image CAPTCHA </a:t>
            </a:r>
            <a:r>
              <a:rPr lang="ko-KR" altLang="en-US" sz="4000" b="1" dirty="0"/>
              <a:t>해독프로그램 구현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C0C154-7AA4-7FF5-8DB4-229EFF3D4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085" y="4425681"/>
            <a:ext cx="4265053" cy="944807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/>
              <a:t>컴퓨터공학과 </a:t>
            </a:r>
            <a:r>
              <a:rPr lang="en-US" altLang="ko-KR" sz="2000" dirty="0"/>
              <a:t>2017104024 </a:t>
            </a:r>
            <a:r>
              <a:rPr lang="ko-KR" altLang="en-US" sz="2000" dirty="0"/>
              <a:t>정민혁</a:t>
            </a:r>
            <a:endParaRPr lang="en-US" altLang="ko-KR" sz="2000" dirty="0"/>
          </a:p>
          <a:p>
            <a:pPr algn="l"/>
            <a:r>
              <a:rPr lang="ko-KR" altLang="en-US" sz="2000" dirty="0"/>
              <a:t>지도교수</a:t>
            </a:r>
            <a:r>
              <a:rPr lang="en-US" altLang="ko-KR" sz="2000" dirty="0"/>
              <a:t>: </a:t>
            </a:r>
            <a:r>
              <a:rPr lang="ko-KR" altLang="en-US" sz="2000" dirty="0"/>
              <a:t>최진우 교수님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7872C4-98E2-09FB-4CC2-5FF4C91F143F}"/>
              </a:ext>
            </a:extLst>
          </p:cNvPr>
          <p:cNvCxnSpPr/>
          <p:nvPr/>
        </p:nvCxnSpPr>
        <p:spPr>
          <a:xfrm>
            <a:off x="148107" y="3863662"/>
            <a:ext cx="119966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891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F6A10-98DF-53AC-1799-932CB9A4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ko-KR" altLang="en-US" sz="3600" b="1"/>
              <a:t>데이터셋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666D6B-3B8A-6114-F5FF-4A5735351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72" b="15590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E7B0E-BBD9-8BEB-D361-5E2AE41A2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4506" y="3952472"/>
            <a:ext cx="8345798" cy="2705905"/>
          </a:xfrm>
        </p:spPr>
        <p:txBody>
          <a:bodyPr anchor="ctr">
            <a:normAutofit fontScale="92500" lnSpcReduction="10000"/>
          </a:bodyPr>
          <a:lstStyle/>
          <a:p>
            <a:r>
              <a:rPr lang="en-US" altLang="ko-KR" sz="1800" dirty="0"/>
              <a:t>Google Open Images V6</a:t>
            </a:r>
          </a:p>
          <a:p>
            <a:pPr>
              <a:buFontTx/>
              <a:buChar char="-"/>
            </a:pPr>
            <a:r>
              <a:rPr lang="en-US" altLang="ko-KR" sz="1800" dirty="0"/>
              <a:t>Training</a:t>
            </a:r>
          </a:p>
          <a:p>
            <a:pPr>
              <a:buFontTx/>
              <a:buChar char="-"/>
            </a:pPr>
            <a:r>
              <a:rPr lang="en-US" altLang="ko-KR" sz="1800" dirty="0"/>
              <a:t>Validation</a:t>
            </a:r>
          </a:p>
          <a:p>
            <a:pPr>
              <a:buFontTx/>
              <a:buChar char="-"/>
            </a:pPr>
            <a:endParaRPr lang="en-US" altLang="ko-KR" sz="1800" dirty="0"/>
          </a:p>
          <a:p>
            <a:r>
              <a:rPr lang="en-US" altLang="ko-KR" sz="1800" dirty="0"/>
              <a:t>Image Scarping from Google Images</a:t>
            </a:r>
          </a:p>
          <a:p>
            <a:pPr>
              <a:buFontTx/>
              <a:buChar char="-"/>
            </a:pPr>
            <a:r>
              <a:rPr lang="en-US" altLang="ko-KR" sz="1800" dirty="0"/>
              <a:t>Test set -&gt; Used to Generate reCAPTCHA image</a:t>
            </a:r>
          </a:p>
          <a:p>
            <a:pPr>
              <a:buFontTx/>
              <a:buChar char="-"/>
            </a:pPr>
            <a:r>
              <a:rPr lang="ko-KR" altLang="en-US" sz="1800" dirty="0"/>
              <a:t>사람이 찍힌 사진이나 다른 클래스의 이미지가 섞인 경우가 종종 발견되었기 때문에 </a:t>
            </a:r>
            <a:r>
              <a:rPr lang="en-US" altLang="ko-KR" sz="1800" dirty="0"/>
              <a:t>Open Images </a:t>
            </a:r>
            <a:r>
              <a:rPr lang="ko-KR" altLang="en-US" sz="1800" dirty="0"/>
              <a:t>대신 다른 사진을 수집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F5CDFB-A10C-8562-C698-2D6F39140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732" y="0"/>
            <a:ext cx="2242248" cy="492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4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2656DE-CF34-0219-66DD-5E2A6CE5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77746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b="1" dirty="0"/>
              <a:t>모델 훈련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7B022F8C-CD91-6A39-FBBC-4934FA31E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1" y="4403176"/>
            <a:ext cx="3724218" cy="13349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latinLnBrk="0">
              <a:buNone/>
            </a:pPr>
            <a:r>
              <a:rPr lang="en-US" altLang="ko-KR" sz="2100"/>
              <a:t>Resnet152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7B78BE6-2525-18C0-F4E9-BDE520627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51" y="289463"/>
            <a:ext cx="3675888" cy="27752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0357F7-CF4E-94FB-1CAB-73140B761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96" y="307843"/>
            <a:ext cx="3675888" cy="27385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998DE82-2FD6-D4DC-4888-B02918E82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14" y="3592109"/>
            <a:ext cx="3675888" cy="27385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59250A-40B6-F141-E356-FB81D1391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96" y="3592111"/>
            <a:ext cx="3675888" cy="2738536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D7388B6-4510-0DB4-7D9B-AFBFDC705B49}"/>
              </a:ext>
            </a:extLst>
          </p:cNvPr>
          <p:cNvCxnSpPr/>
          <p:nvPr/>
        </p:nvCxnSpPr>
        <p:spPr>
          <a:xfrm>
            <a:off x="4333741" y="3429000"/>
            <a:ext cx="7858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F890D1-DE89-8F94-8038-FBCDDFBF9E54}"/>
              </a:ext>
            </a:extLst>
          </p:cNvPr>
          <p:cNvSpPr txBox="1"/>
          <p:nvPr/>
        </p:nvSpPr>
        <p:spPr>
          <a:xfrm>
            <a:off x="7607515" y="3003269"/>
            <a:ext cx="207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 Images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1CB1D0-2434-7C24-1758-AC892D5773BC}"/>
              </a:ext>
            </a:extLst>
          </p:cNvPr>
          <p:cNvSpPr txBox="1"/>
          <p:nvPr/>
        </p:nvSpPr>
        <p:spPr>
          <a:xfrm>
            <a:off x="6782659" y="6330647"/>
            <a:ext cx="453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 Images + Augmented 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044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2656DE-CF34-0219-66DD-5E2A6CE5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77746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b="1" dirty="0"/>
              <a:t>모델 훈련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7B022F8C-CD91-6A39-FBBC-4934FA31E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1" y="4403176"/>
            <a:ext cx="3724218" cy="13349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latinLnBrk="0">
              <a:buNone/>
            </a:pPr>
            <a:r>
              <a:rPr lang="en-US" altLang="ko-KR" sz="2100" dirty="0"/>
              <a:t>Resnext101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D7388B6-4510-0DB4-7D9B-AFBFDC705B49}"/>
              </a:ext>
            </a:extLst>
          </p:cNvPr>
          <p:cNvCxnSpPr/>
          <p:nvPr/>
        </p:nvCxnSpPr>
        <p:spPr>
          <a:xfrm>
            <a:off x="4333741" y="3429000"/>
            <a:ext cx="7858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F890D1-DE89-8F94-8038-FBCDDFBF9E54}"/>
              </a:ext>
            </a:extLst>
          </p:cNvPr>
          <p:cNvSpPr txBox="1"/>
          <p:nvPr/>
        </p:nvSpPr>
        <p:spPr>
          <a:xfrm>
            <a:off x="7607515" y="3003269"/>
            <a:ext cx="207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 Images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1CB1D0-2434-7C24-1758-AC892D5773BC}"/>
              </a:ext>
            </a:extLst>
          </p:cNvPr>
          <p:cNvSpPr txBox="1"/>
          <p:nvPr/>
        </p:nvSpPr>
        <p:spPr>
          <a:xfrm>
            <a:off x="6782659" y="6330647"/>
            <a:ext cx="453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 Images + Augmented Data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720D1D-696D-77A2-0852-4B7E244DE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561" y="281935"/>
            <a:ext cx="3724217" cy="27724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262415-316B-1D04-EDD2-3A7AE8EAC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433" y="281935"/>
            <a:ext cx="3724217" cy="277247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B01242A-E4DB-E2EF-6305-34E475ED9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15" y="3530624"/>
            <a:ext cx="3685464" cy="27436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6140C55-9F13-8125-892F-49A7927B6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433" y="3485400"/>
            <a:ext cx="3685464" cy="27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3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2656DE-CF34-0219-66DD-5E2A6CE5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77746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b="1" dirty="0"/>
              <a:t>모델 훈련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7B022F8C-CD91-6A39-FBBC-4934FA31E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1" y="4403176"/>
            <a:ext cx="3724218" cy="13349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latinLnBrk="0">
              <a:buNone/>
            </a:pPr>
            <a:r>
              <a:rPr lang="en-US" altLang="ko-KR" sz="2100" dirty="0"/>
              <a:t>Vgg16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D7388B6-4510-0DB4-7D9B-AFBFDC705B49}"/>
              </a:ext>
            </a:extLst>
          </p:cNvPr>
          <p:cNvCxnSpPr/>
          <p:nvPr/>
        </p:nvCxnSpPr>
        <p:spPr>
          <a:xfrm>
            <a:off x="4333741" y="3429000"/>
            <a:ext cx="7858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F890D1-DE89-8F94-8038-FBCDDFBF9E54}"/>
              </a:ext>
            </a:extLst>
          </p:cNvPr>
          <p:cNvSpPr txBox="1"/>
          <p:nvPr/>
        </p:nvSpPr>
        <p:spPr>
          <a:xfrm>
            <a:off x="7607515" y="3003269"/>
            <a:ext cx="207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 Images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1CB1D0-2434-7C24-1758-AC892D5773BC}"/>
              </a:ext>
            </a:extLst>
          </p:cNvPr>
          <p:cNvSpPr txBox="1"/>
          <p:nvPr/>
        </p:nvSpPr>
        <p:spPr>
          <a:xfrm>
            <a:off x="6782659" y="6330647"/>
            <a:ext cx="453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 Images + Augmented Data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FC6281-26F2-7338-F7EE-02A0327FE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231" y="313562"/>
            <a:ext cx="3685463" cy="2709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702AA0-EE0D-7C7C-F962-FF59E9787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870" y="341121"/>
            <a:ext cx="3565210" cy="26541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FF6650-3A36-FB6C-F5D2-238C2B0C9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230" y="3558025"/>
            <a:ext cx="3685464" cy="27436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48F113-25C0-7E7C-B9CC-0F2A778F8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108" y="3619427"/>
            <a:ext cx="3565210" cy="262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24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EF6A03B-CBE8-56AE-8BA1-67C33818D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89193"/>
            <a:ext cx="10515600" cy="4246161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6915CB6-F13E-17EA-64AF-D6D8AC259E0F}"/>
              </a:ext>
            </a:extLst>
          </p:cNvPr>
          <p:cNvSpPr/>
          <p:nvPr/>
        </p:nvSpPr>
        <p:spPr>
          <a:xfrm>
            <a:off x="6497392" y="3312273"/>
            <a:ext cx="1609859" cy="1040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555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1D9E2-C57B-CD46-3423-9B61E9DD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reCAPTCHA </a:t>
            </a:r>
            <a:r>
              <a:rPr lang="ko-KR" altLang="en-US" b="1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E37B2D-C9C9-EC59-7044-B3D3C3FEB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218"/>
            <a:ext cx="10515600" cy="4351338"/>
          </a:xfrm>
        </p:spPr>
        <p:txBody>
          <a:bodyPr/>
          <a:lstStyle/>
          <a:p>
            <a:r>
              <a:rPr lang="ko-KR" altLang="en-US"/>
              <a:t>공개된 </a:t>
            </a:r>
            <a:r>
              <a:rPr lang="en-US" altLang="ko-KR"/>
              <a:t>reCAPTCHA </a:t>
            </a:r>
            <a:r>
              <a:rPr lang="ko-KR" altLang="en-US"/>
              <a:t>데이터셋이 없기 때문에 직접 임의로 생성</a:t>
            </a:r>
            <a:endParaRPr lang="en-US" altLang="ko-KR"/>
          </a:p>
          <a:p>
            <a:r>
              <a:rPr lang="ko-KR" altLang="en-US"/>
              <a:t>방법</a:t>
            </a:r>
            <a:r>
              <a:rPr lang="en-US" altLang="ko-KR"/>
              <a:t>1. NxN</a:t>
            </a:r>
            <a:r>
              <a:rPr lang="ko-KR" altLang="en-US"/>
              <a:t>개의 이미지를 랜덤하게 골라서 조합하여 생성</a:t>
            </a:r>
            <a:endParaRPr lang="en-US" altLang="ko-KR"/>
          </a:p>
          <a:p>
            <a:r>
              <a:rPr lang="ko-KR" altLang="en-US"/>
              <a:t>방법</a:t>
            </a:r>
            <a:r>
              <a:rPr lang="en-US" altLang="ko-KR"/>
              <a:t>2. </a:t>
            </a:r>
            <a:r>
              <a:rPr lang="ko-KR" altLang="en-US"/>
              <a:t>적절한 이미지를 </a:t>
            </a:r>
            <a:r>
              <a:rPr lang="en-US" altLang="ko-KR"/>
              <a:t>NxN</a:t>
            </a:r>
            <a:r>
              <a:rPr lang="ko-KR" altLang="en-US"/>
              <a:t>개의 그리드로 나눠서 생성</a:t>
            </a:r>
            <a:endParaRPr lang="ko-KR" altLang="en-US" dirty="0"/>
          </a:p>
        </p:txBody>
      </p:sp>
      <p:pic>
        <p:nvPicPr>
          <p:cNvPr id="5" name="그림 4" descr="텍스트, 건물, 실외, 도로이(가) 표시된 사진&#10;&#10;자동 생성된 설명">
            <a:extLst>
              <a:ext uri="{FF2B5EF4-FFF2-40B4-BE49-F238E27FC236}">
                <a16:creationId xmlns:a16="http://schemas.microsoft.com/office/drawing/2014/main" id="{AED98D6A-4A4C-6829-12CD-C60E4AC75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799" y="3220348"/>
            <a:ext cx="3325486" cy="3325486"/>
          </a:xfrm>
          <a:prstGeom prst="rect">
            <a:avLst/>
          </a:prstGeom>
        </p:spPr>
      </p:pic>
      <p:pic>
        <p:nvPicPr>
          <p:cNvPr id="7" name="그림 6" descr="텍스트, 다른, 다양한, 물품이(가) 표시된 사진&#10;&#10;자동 생성된 설명">
            <a:extLst>
              <a:ext uri="{FF2B5EF4-FFF2-40B4-BE49-F238E27FC236}">
                <a16:creationId xmlns:a16="http://schemas.microsoft.com/office/drawing/2014/main" id="{76DAA3DE-5C3C-037A-CE82-23CB9C2CA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737" y="3220348"/>
            <a:ext cx="3325486" cy="3325486"/>
          </a:xfrm>
          <a:prstGeom prst="rect">
            <a:avLst/>
          </a:prstGeom>
        </p:spPr>
      </p:pic>
      <p:pic>
        <p:nvPicPr>
          <p:cNvPr id="10" name="그래픽 9" descr="배지 체크 표시1 윤곽선">
            <a:extLst>
              <a:ext uri="{FF2B5EF4-FFF2-40B4-BE49-F238E27FC236}">
                <a16:creationId xmlns:a16="http://schemas.microsoft.com/office/drawing/2014/main" id="{EC3A83D9-ACAE-F278-2109-C2DE63F82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6944" y="44258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2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B25A5-31DC-CE00-D689-23063EA34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46" y="42873"/>
            <a:ext cx="10515600" cy="1325563"/>
          </a:xfrm>
        </p:spPr>
        <p:txBody>
          <a:bodyPr/>
          <a:lstStyle/>
          <a:p>
            <a:r>
              <a:rPr lang="ko-KR" altLang="en-US" b="1" dirty="0"/>
              <a:t>판독 알고리즘</a:t>
            </a:r>
          </a:p>
        </p:txBody>
      </p:sp>
      <p:pic>
        <p:nvPicPr>
          <p:cNvPr id="5" name="내용 개체 틀 4" descr="텍스트, 다른이(가) 표시된 사진&#10;&#10;자동 생성된 설명">
            <a:extLst>
              <a:ext uri="{FF2B5EF4-FFF2-40B4-BE49-F238E27FC236}">
                <a16:creationId xmlns:a16="http://schemas.microsoft.com/office/drawing/2014/main" id="{2666C9C5-C456-75BE-D5A8-CDE24ACFE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14" y="1834441"/>
            <a:ext cx="3735991" cy="3735991"/>
          </a:xfr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99AC5DD-8228-AE0C-4AD6-CDC10AB90F6C}"/>
              </a:ext>
            </a:extLst>
          </p:cNvPr>
          <p:cNvSpPr/>
          <p:nvPr/>
        </p:nvSpPr>
        <p:spPr>
          <a:xfrm>
            <a:off x="5102012" y="2855890"/>
            <a:ext cx="1746012" cy="11462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9AE4E6E1-4DD7-D847-978B-2D71502AD981}"/>
              </a:ext>
            </a:extLst>
          </p:cNvPr>
          <p:cNvSpPr/>
          <p:nvPr/>
        </p:nvSpPr>
        <p:spPr>
          <a:xfrm rot="16200000">
            <a:off x="7120077" y="3104682"/>
            <a:ext cx="475900" cy="7196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D2F73E6-65C8-CAFD-AE7F-DE7A2C6CA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30" y="1834442"/>
            <a:ext cx="3735990" cy="373599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BC0D0B9-9495-3D3A-5D4F-172A76CB0B14}"/>
              </a:ext>
            </a:extLst>
          </p:cNvPr>
          <p:cNvSpPr txBox="1"/>
          <p:nvPr/>
        </p:nvSpPr>
        <p:spPr>
          <a:xfrm>
            <a:off x="4576598" y="1267904"/>
            <a:ext cx="2796839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Target: Fire hydrant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D1C46F5-55B1-D3D4-FEC0-1CEE7011F6FF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094704" y="2485623"/>
            <a:ext cx="4007308" cy="9433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B3FBF6-B3D9-0678-E03C-37E28009D780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318197" y="2485623"/>
            <a:ext cx="2783815" cy="9433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3860370-0F5D-CEC0-1DF8-88C002F82EE5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541690" y="2485622"/>
            <a:ext cx="1560322" cy="9433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B680743-FDD9-1ED6-35BE-3E07CE22C8F2}"/>
              </a:ext>
            </a:extLst>
          </p:cNvPr>
          <p:cNvSpPr txBox="1"/>
          <p:nvPr/>
        </p:nvSpPr>
        <p:spPr>
          <a:xfrm>
            <a:off x="7896324" y="3279819"/>
            <a:ext cx="168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Parking meter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F11EB5-BF64-FC90-4B5F-0E988071A6A7}"/>
              </a:ext>
            </a:extLst>
          </p:cNvPr>
          <p:cNvSpPr txBox="1"/>
          <p:nvPr/>
        </p:nvSpPr>
        <p:spPr>
          <a:xfrm>
            <a:off x="7909485" y="3279819"/>
            <a:ext cx="168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Parking meter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190427-F33E-4292-C1F4-1402F9BFF9DC}"/>
              </a:ext>
            </a:extLst>
          </p:cNvPr>
          <p:cNvSpPr txBox="1"/>
          <p:nvPr/>
        </p:nvSpPr>
        <p:spPr>
          <a:xfrm>
            <a:off x="7922646" y="3279819"/>
            <a:ext cx="168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Taxi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932F63-1D30-4B03-7356-03B47C37D28C}"/>
              </a:ext>
            </a:extLst>
          </p:cNvPr>
          <p:cNvSpPr txBox="1"/>
          <p:nvPr/>
        </p:nvSpPr>
        <p:spPr>
          <a:xfrm>
            <a:off x="4829271" y="6108567"/>
            <a:ext cx="2485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셀의 인덱스 순서</a:t>
            </a: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AC85F08-E6AA-F22D-619A-B0ACAAE04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105915"/>
              </p:ext>
            </p:extLst>
          </p:nvPr>
        </p:nvGraphicFramePr>
        <p:xfrm>
          <a:off x="4491773" y="4905453"/>
          <a:ext cx="311668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896">
                  <a:extLst>
                    <a:ext uri="{9D8B030D-6E8A-4147-A177-3AD203B41FA5}">
                      <a16:colId xmlns:a16="http://schemas.microsoft.com/office/drawing/2014/main" val="2745818660"/>
                    </a:ext>
                  </a:extLst>
                </a:gridCol>
                <a:gridCol w="1038896">
                  <a:extLst>
                    <a:ext uri="{9D8B030D-6E8A-4147-A177-3AD203B41FA5}">
                      <a16:colId xmlns:a16="http://schemas.microsoft.com/office/drawing/2014/main" val="97988824"/>
                    </a:ext>
                  </a:extLst>
                </a:gridCol>
                <a:gridCol w="1038896">
                  <a:extLst>
                    <a:ext uri="{9D8B030D-6E8A-4147-A177-3AD203B41FA5}">
                      <a16:colId xmlns:a16="http://schemas.microsoft.com/office/drawing/2014/main" val="2340338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853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98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395999"/>
                  </a:ext>
                </a:extLst>
              </a:tr>
            </a:tbl>
          </a:graphicData>
        </a:graphic>
      </p:graphicFrame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71BC47E0-7BB3-E6E1-A049-BB1E24BE4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324" y="4340860"/>
            <a:ext cx="354617" cy="369333"/>
          </a:xfrm>
          <a:prstGeom prst="rect">
            <a:avLst/>
          </a:prstGeom>
        </p:spPr>
      </p:pic>
      <p:pic>
        <p:nvPicPr>
          <p:cNvPr id="4" name="그림 3" descr="화살이(가) 표시된 사진&#10;&#10;자동 생성된 설명">
            <a:extLst>
              <a:ext uri="{FF2B5EF4-FFF2-40B4-BE49-F238E27FC236}">
                <a16:creationId xmlns:a16="http://schemas.microsoft.com/office/drawing/2014/main" id="{069D6F09-E885-FE39-0754-A5994895E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585" y="3095152"/>
            <a:ext cx="354617" cy="369333"/>
          </a:xfrm>
          <a:prstGeom prst="rect">
            <a:avLst/>
          </a:prstGeom>
        </p:spPr>
      </p:pic>
      <p:pic>
        <p:nvPicPr>
          <p:cNvPr id="6" name="그림 5" descr="화살이(가) 표시된 사진&#10;&#10;자동 생성된 설명">
            <a:extLst>
              <a:ext uri="{FF2B5EF4-FFF2-40B4-BE49-F238E27FC236}">
                <a16:creationId xmlns:a16="http://schemas.microsoft.com/office/drawing/2014/main" id="{7D6BEE79-6179-E365-2FF5-D2B9339DE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979" y="3095151"/>
            <a:ext cx="354617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2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B25A5-31DC-CE00-D689-23063EA34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46" y="42873"/>
            <a:ext cx="10515600" cy="1325563"/>
          </a:xfrm>
        </p:spPr>
        <p:txBody>
          <a:bodyPr/>
          <a:lstStyle/>
          <a:p>
            <a:r>
              <a:rPr lang="ko-KR" altLang="en-US" b="1" dirty="0"/>
              <a:t>판독 알고리즘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D2F73E6-65C8-CAFD-AE7F-DE7A2C6CA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681" y="2006764"/>
            <a:ext cx="3154980" cy="315498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BC0D0B9-9495-3D3A-5D4F-172A76CB0B14}"/>
              </a:ext>
            </a:extLst>
          </p:cNvPr>
          <p:cNvSpPr txBox="1"/>
          <p:nvPr/>
        </p:nvSpPr>
        <p:spPr>
          <a:xfrm>
            <a:off x="4276858" y="1309706"/>
            <a:ext cx="2796839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Target: Fire hydrant</a:t>
            </a:r>
            <a:endParaRPr lang="ko-KR" altLang="en-US" dirty="0"/>
          </a:p>
        </p:txBody>
      </p:sp>
      <p:sp>
        <p:nvSpPr>
          <p:cNvPr id="45" name="순서도: 판단 44">
            <a:extLst>
              <a:ext uri="{FF2B5EF4-FFF2-40B4-BE49-F238E27FC236}">
                <a16:creationId xmlns:a16="http://schemas.microsoft.com/office/drawing/2014/main" id="{CB3177B7-E044-CF1C-0703-4385D908B626}"/>
              </a:ext>
            </a:extLst>
          </p:cNvPr>
          <p:cNvSpPr/>
          <p:nvPr/>
        </p:nvSpPr>
        <p:spPr>
          <a:xfrm>
            <a:off x="4697580" y="3722881"/>
            <a:ext cx="1890942" cy="1340847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Ans == pred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BCECFAD-2FA4-5A3D-8569-10B2FAD0B284}"/>
              </a:ext>
            </a:extLst>
          </p:cNvPr>
          <p:cNvCxnSpPr/>
          <p:nvPr/>
        </p:nvCxnSpPr>
        <p:spPr>
          <a:xfrm>
            <a:off x="4468722" y="3432323"/>
            <a:ext cx="24131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5E87677-D888-8536-D8FB-DF3F1A600AD1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5643051" y="3432323"/>
            <a:ext cx="0" cy="290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4EEDF816-07B9-6A92-DF4D-0F4D63E0A344}"/>
              </a:ext>
            </a:extLst>
          </p:cNvPr>
          <p:cNvSpPr/>
          <p:nvPr/>
        </p:nvSpPr>
        <p:spPr>
          <a:xfrm>
            <a:off x="4867058" y="5578306"/>
            <a:ext cx="1551986" cy="558121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Correct +=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49A1CB-5A17-7C9A-A590-B7D87696F02C}"/>
              </a:ext>
            </a:extLst>
          </p:cNvPr>
          <p:cNvSpPr txBox="1"/>
          <p:nvPr/>
        </p:nvSpPr>
        <p:spPr>
          <a:xfrm>
            <a:off x="5559369" y="5136351"/>
            <a:ext cx="9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True</a:t>
            </a:r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03E264B-2F02-1DB0-4513-AB68C8C74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347917"/>
              </p:ext>
            </p:extLst>
          </p:nvPr>
        </p:nvGraphicFramePr>
        <p:xfrm>
          <a:off x="6881832" y="2044642"/>
          <a:ext cx="3649845" cy="3117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6615">
                  <a:extLst>
                    <a:ext uri="{9D8B030D-6E8A-4147-A177-3AD203B41FA5}">
                      <a16:colId xmlns:a16="http://schemas.microsoft.com/office/drawing/2014/main" val="2663077568"/>
                    </a:ext>
                  </a:extLst>
                </a:gridCol>
                <a:gridCol w="1216615">
                  <a:extLst>
                    <a:ext uri="{9D8B030D-6E8A-4147-A177-3AD203B41FA5}">
                      <a16:colId xmlns:a16="http://schemas.microsoft.com/office/drawing/2014/main" val="1226323945"/>
                    </a:ext>
                  </a:extLst>
                </a:gridCol>
                <a:gridCol w="1216615">
                  <a:extLst>
                    <a:ext uri="{9D8B030D-6E8A-4147-A177-3AD203B41FA5}">
                      <a16:colId xmlns:a16="http://schemas.microsoft.com/office/drawing/2014/main" val="76807392"/>
                    </a:ext>
                  </a:extLst>
                </a:gridCol>
              </a:tblGrid>
              <a:tr h="1039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Parking meter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Taxi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Parking meter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510426"/>
                  </a:ext>
                </a:extLst>
              </a:tr>
              <a:tr h="1039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Fire hydrant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Tarffic</a:t>
                      </a:r>
                      <a:r>
                        <a:rPr lang="en-US" altLang="ko-KR" dirty="0"/>
                        <a:t> sign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Fire hydrant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588537"/>
                  </a:ext>
                </a:extLst>
              </a:tr>
              <a:tr h="1039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Fire hydrant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Bus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Airplane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364404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9B79C57-15BA-9CC1-94A5-47C1A184E0A7}"/>
              </a:ext>
            </a:extLst>
          </p:cNvPr>
          <p:cNvCxnSpPr>
            <a:stCxn id="45" idx="2"/>
            <a:endCxn id="55" idx="0"/>
          </p:cNvCxnSpPr>
          <p:nvPr/>
        </p:nvCxnSpPr>
        <p:spPr>
          <a:xfrm>
            <a:off x="5643051" y="5063728"/>
            <a:ext cx="0" cy="51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id="{4CAC7BF0-CBF6-C036-4BA8-03EE3BFC5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61" y="3076264"/>
            <a:ext cx="354617" cy="369333"/>
          </a:xfrm>
          <a:prstGeom prst="rect">
            <a:avLst/>
          </a:prstGeom>
        </p:spPr>
      </p:pic>
      <p:pic>
        <p:nvPicPr>
          <p:cNvPr id="8" name="그림 7" descr="화살이(가) 표시된 사진&#10;&#10;자동 생성된 설명">
            <a:extLst>
              <a:ext uri="{FF2B5EF4-FFF2-40B4-BE49-F238E27FC236}">
                <a16:creationId xmlns:a16="http://schemas.microsoft.com/office/drawing/2014/main" id="{2A1D3605-AC5B-18B4-5B78-A0A6ED231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715" y="3076264"/>
            <a:ext cx="354617" cy="369333"/>
          </a:xfrm>
          <a:prstGeom prst="rect">
            <a:avLst/>
          </a:prstGeom>
        </p:spPr>
      </p:pic>
      <p:pic>
        <p:nvPicPr>
          <p:cNvPr id="9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7B333BBF-726F-84E2-0553-210119698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60" y="4083925"/>
            <a:ext cx="354617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1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1425D1-323C-A263-B7C5-244FECF1E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altLang="ko-KR" sz="5400" b="1"/>
              <a:t>Top-3</a:t>
            </a:r>
            <a:endParaRPr lang="ko-KR" altLang="en-US" sz="5400" b="1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3BFCD-8B73-C9DD-0B78-81FD0E2BF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ko-KR" altLang="en-US" sz="2200" dirty="0"/>
              <a:t>모델은 이미지를 입력 받으면 출력으로 입력 이미지가 학습된 각 클래스에 속할 확률을 가진 </a:t>
            </a:r>
            <a:r>
              <a:rPr lang="en-US" altLang="ko-KR" sz="2200" dirty="0"/>
              <a:t>Tensor</a:t>
            </a:r>
            <a:r>
              <a:rPr lang="ko-KR" altLang="en-US" sz="2200" dirty="0"/>
              <a:t>를 반환</a:t>
            </a:r>
            <a:r>
              <a:rPr lang="en-US" altLang="ko-KR" sz="2200" dirty="0"/>
              <a:t>. </a:t>
            </a:r>
          </a:p>
          <a:p>
            <a:endParaRPr lang="en-US" altLang="ko-KR" sz="2200" dirty="0"/>
          </a:p>
          <a:p>
            <a:r>
              <a:rPr lang="en-US" altLang="ko-KR" sz="2200" dirty="0"/>
              <a:t>Top-3</a:t>
            </a:r>
            <a:r>
              <a:rPr lang="ko-KR" altLang="en-US" sz="2200" dirty="0"/>
              <a:t>라 함은 즉 이미지가 속할 가능성이 가장 높은 클래스 </a:t>
            </a:r>
            <a:r>
              <a:rPr lang="en-US" altLang="ko-KR" sz="2200" dirty="0"/>
              <a:t>3</a:t>
            </a:r>
            <a:r>
              <a:rPr lang="ko-KR" altLang="en-US" sz="2200" dirty="0"/>
              <a:t>개를 뜻한다</a:t>
            </a:r>
            <a:r>
              <a:rPr lang="en-US" altLang="ko-KR" sz="2200" dirty="0"/>
              <a:t>. </a:t>
            </a:r>
          </a:p>
          <a:p>
            <a:pPr marL="0" indent="0">
              <a:buNone/>
            </a:pPr>
            <a:r>
              <a:rPr lang="en-US" altLang="ko-KR" sz="2200" dirty="0"/>
              <a:t> (</a:t>
            </a:r>
            <a:r>
              <a:rPr lang="ko-KR" altLang="en-US" sz="2200" dirty="0"/>
              <a:t>그 중 가장 높은 </a:t>
            </a:r>
            <a:r>
              <a:rPr lang="en-US" altLang="ko-KR" sz="2200" dirty="0"/>
              <a:t>Top-1</a:t>
            </a:r>
            <a:r>
              <a:rPr lang="ko-KR" altLang="en-US" sz="2200" dirty="0"/>
              <a:t>은 모델의 예측 값으로 사용</a:t>
            </a:r>
            <a:r>
              <a:rPr lang="en-US" altLang="ko-KR" sz="2200" dirty="0"/>
              <a:t>)</a:t>
            </a:r>
          </a:p>
          <a:p>
            <a:endParaRPr lang="en-US" altLang="ko-KR" sz="2200" dirty="0"/>
          </a:p>
          <a:p>
            <a:r>
              <a:rPr lang="en-US" altLang="ko-KR" sz="2200" dirty="0"/>
              <a:t>CAPTCHA</a:t>
            </a:r>
            <a:r>
              <a:rPr lang="ko-KR" altLang="en-US" sz="2200" dirty="0"/>
              <a:t>해독에 실패했을 경우 참고용 지표로 활용</a:t>
            </a:r>
            <a:endParaRPr lang="en-US" altLang="ko-KR" sz="2200" dirty="0"/>
          </a:p>
        </p:txBody>
      </p:sp>
      <p:pic>
        <p:nvPicPr>
          <p:cNvPr id="7" name="그림 6" descr="텍스트, 다른, 다채로운, 여러개이(가) 표시된 사진&#10;&#10;자동 생성된 설명">
            <a:extLst>
              <a:ext uri="{FF2B5EF4-FFF2-40B4-BE49-F238E27FC236}">
                <a16:creationId xmlns:a16="http://schemas.microsoft.com/office/drawing/2014/main" id="{6411958E-FB36-AAE8-8928-47F4A547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80" y="2071316"/>
            <a:ext cx="3832513" cy="383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35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F37AA-710C-3ABE-3455-F3272369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테스트 정확도</a:t>
            </a:r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13CB318D-411D-8820-9B84-D674BB06B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0" y="2942821"/>
            <a:ext cx="3847498" cy="112305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20B4E8-E2ED-DAB7-8B52-019A2CAFE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921" y="503785"/>
            <a:ext cx="6252224" cy="26278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7CD041-975A-4D7C-181E-45E91CADF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921" y="3270272"/>
            <a:ext cx="6206709" cy="2286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87E85B-836B-8437-0D91-5884DD7221C5}"/>
              </a:ext>
            </a:extLst>
          </p:cNvPr>
          <p:cNvSpPr txBox="1"/>
          <p:nvPr/>
        </p:nvSpPr>
        <p:spPr>
          <a:xfrm>
            <a:off x="560181" y="5695894"/>
            <a:ext cx="757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정답 파일과 </a:t>
            </a:r>
            <a:r>
              <a:rPr lang="en-US" altLang="ko-KR" dirty="0"/>
              <a:t>CAPTCHA </a:t>
            </a:r>
            <a:r>
              <a:rPr lang="ko-KR" altLang="en-US" dirty="0"/>
              <a:t>이미지파일의 이름을 같게 하여 </a:t>
            </a:r>
            <a:r>
              <a:rPr lang="en-US" altLang="ko-KR" dirty="0" err="1"/>
              <a:t>Dataloader</a:t>
            </a:r>
            <a:r>
              <a:rPr lang="ko-KR" altLang="en-US" dirty="0"/>
              <a:t>가 간혹 파일을 순서대로 불러오지 않는 경우를 해결</a:t>
            </a: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67DE2F15-CF75-BAC5-0C36-24DE6BDE78F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50405" y="2065407"/>
            <a:ext cx="2554076" cy="185808"/>
          </a:xfrm>
          <a:prstGeom prst="bentConnector3">
            <a:avLst>
              <a:gd name="adj1" fmla="val 448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55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FFF78-C475-2028-D8B1-00195731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CAPTCHA</a:t>
            </a:r>
            <a:r>
              <a:rPr lang="ko-KR" altLang="en-US" b="1" dirty="0"/>
              <a:t>란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3177D-AB09-45DE-72F3-0EB27EB91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5926"/>
            <a:ext cx="8106177" cy="1802998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Text CAPTCHA</a:t>
            </a:r>
          </a:p>
          <a:p>
            <a:r>
              <a:rPr lang="en-US" altLang="ko-KR" sz="2400" dirty="0"/>
              <a:t>Image CAPTCHA</a:t>
            </a:r>
          </a:p>
          <a:p>
            <a:r>
              <a:rPr lang="en-US" altLang="ko-KR" sz="2400" dirty="0"/>
              <a:t>Sound CAPTCHA</a:t>
            </a:r>
          </a:p>
          <a:p>
            <a:pPr marL="0" indent="0">
              <a:buNone/>
            </a:pPr>
            <a:r>
              <a:rPr lang="ko-KR" altLang="en-US" sz="2400" dirty="0"/>
              <a:t>등 사람과 컴퓨터를 구분하기 위해 사용되는 방법의 통칭</a:t>
            </a:r>
            <a:endParaRPr lang="en-US" altLang="ko-KR" sz="2400" dirty="0"/>
          </a:p>
        </p:txBody>
      </p:sp>
      <p:pic>
        <p:nvPicPr>
          <p:cNvPr id="5" name="그림 4" descr="텍스트, 무기, 도구이(가) 표시된 사진&#10;&#10;자동 생성된 설명">
            <a:extLst>
              <a:ext uri="{FF2B5EF4-FFF2-40B4-BE49-F238E27FC236}">
                <a16:creationId xmlns:a16="http://schemas.microsoft.com/office/drawing/2014/main" id="{78420CC8-F75B-4C35-6F87-7C43701B8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47" y="4575556"/>
            <a:ext cx="2663473" cy="8143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AECD27-E8B2-7FF4-084C-98A777721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46" y="3608924"/>
            <a:ext cx="2215436" cy="3228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56735A-A2D0-8F42-0B58-5345781965DE}"/>
              </a:ext>
            </a:extLst>
          </p:cNvPr>
          <p:cNvSpPr txBox="1"/>
          <p:nvPr/>
        </p:nvSpPr>
        <p:spPr>
          <a:xfrm>
            <a:off x="4411014" y="4798050"/>
            <a:ext cx="180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 b 8 2 </a:t>
            </a:r>
            <a:r>
              <a:rPr lang="en-US" altLang="ko-KR"/>
              <a:t>7 </a:t>
            </a:r>
            <a:r>
              <a:rPr lang="ko-KR" altLang="en-US" dirty="0"/>
              <a:t>입력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2B494E1-EDEF-A1CF-C92B-1FF428CE1546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3432220" y="4982716"/>
            <a:ext cx="9787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FEF7C4-B779-69E4-E2F5-456ADD38136E}"/>
              </a:ext>
            </a:extLst>
          </p:cNvPr>
          <p:cNvSpPr/>
          <p:nvPr/>
        </p:nvSpPr>
        <p:spPr>
          <a:xfrm>
            <a:off x="7115002" y="4848137"/>
            <a:ext cx="534473" cy="534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F1AF96-413F-24DA-5D34-F6B0ACB6B6FD}"/>
              </a:ext>
            </a:extLst>
          </p:cNvPr>
          <p:cNvSpPr/>
          <p:nvPr/>
        </p:nvSpPr>
        <p:spPr>
          <a:xfrm>
            <a:off x="7649475" y="4848137"/>
            <a:ext cx="534473" cy="534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2DDE005-E04A-E903-26F4-80CFB5F1CFB7}"/>
              </a:ext>
            </a:extLst>
          </p:cNvPr>
          <p:cNvSpPr/>
          <p:nvPr/>
        </p:nvSpPr>
        <p:spPr>
          <a:xfrm>
            <a:off x="7240075" y="4153437"/>
            <a:ext cx="276896" cy="53454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BDC5D-235A-194B-FD3A-101F0F3CA38F}"/>
              </a:ext>
            </a:extLst>
          </p:cNvPr>
          <p:cNvSpPr txBox="1"/>
          <p:nvPr/>
        </p:nvSpPr>
        <p:spPr>
          <a:xfrm>
            <a:off x="9238176" y="4930742"/>
            <a:ext cx="175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셀을 클릭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503F4AC-39A5-C69F-89A2-84FE555B0960}"/>
              </a:ext>
            </a:extLst>
          </p:cNvPr>
          <p:cNvCxnSpPr>
            <a:endCxn id="11" idx="1"/>
          </p:cNvCxnSpPr>
          <p:nvPr/>
        </p:nvCxnSpPr>
        <p:spPr>
          <a:xfrm>
            <a:off x="8815589" y="5115408"/>
            <a:ext cx="422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545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46FD4-A705-E29C-1414-66C67822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74" y="210579"/>
            <a:ext cx="10515600" cy="1325563"/>
          </a:xfrm>
        </p:spPr>
        <p:txBody>
          <a:bodyPr/>
          <a:lstStyle/>
          <a:p>
            <a:r>
              <a:rPr lang="ko-KR" altLang="en-US" b="1" dirty="0"/>
              <a:t>한계점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8928D4-974A-7836-BE8B-852A1526B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74" y="1748352"/>
            <a:ext cx="108944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기계 학습의 한계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학습하지 않은 </a:t>
            </a:r>
            <a:r>
              <a:rPr lang="en-US" altLang="ko-KR" sz="2000" dirty="0"/>
              <a:t>class</a:t>
            </a:r>
            <a:r>
              <a:rPr lang="ko-KR" altLang="en-US" sz="2000" dirty="0"/>
              <a:t>에 대해서 </a:t>
            </a:r>
            <a:r>
              <a:rPr lang="en-US" altLang="ko-KR" sz="2000" dirty="0"/>
              <a:t>classification</a:t>
            </a:r>
            <a:r>
              <a:rPr lang="ko-KR" altLang="en-US" sz="2000" dirty="0"/>
              <a:t>을 할 수 없다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Class</a:t>
            </a:r>
            <a:r>
              <a:rPr lang="ko-KR" altLang="en-US" sz="2000" dirty="0"/>
              <a:t>의 수를 무한정 늘리는 것이 불가능하다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Class</a:t>
            </a:r>
            <a:r>
              <a:rPr lang="ko-KR" altLang="en-US" sz="2000" dirty="0"/>
              <a:t>가 많아질 수록 정밀한 모델을 위해 요구되는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노력</a:t>
            </a:r>
            <a:r>
              <a:rPr lang="en-US" altLang="ko-KR" sz="2000" dirty="0"/>
              <a:t>, </a:t>
            </a:r>
            <a:r>
              <a:rPr lang="ko-KR" altLang="en-US" sz="2000" dirty="0"/>
              <a:t>시간이 많아진다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Image classification</a:t>
            </a:r>
            <a:r>
              <a:rPr lang="ko-KR" altLang="en-US" dirty="0"/>
              <a:t>이 갖는 문제점</a:t>
            </a:r>
            <a:endParaRPr lang="en-US" altLang="ko-KR" dirty="0"/>
          </a:p>
          <a:p>
            <a:r>
              <a:rPr lang="ko-KR" altLang="en-US" sz="2000" dirty="0"/>
              <a:t>여러 물체가 동시에 존재할 경우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model</a:t>
            </a:r>
            <a:r>
              <a:rPr lang="ko-KR" altLang="en-US" sz="2000" dirty="0"/>
              <a:t>이 다른 물체를 </a:t>
            </a:r>
            <a:r>
              <a:rPr lang="en-US" altLang="ko-KR" sz="2000" dirty="0"/>
              <a:t>output</a:t>
            </a:r>
            <a:r>
              <a:rPr lang="ko-KR" altLang="en-US" sz="2000" dirty="0"/>
              <a:t>으로  내보내어 찾는 </a:t>
            </a:r>
            <a:r>
              <a:rPr lang="en-US" altLang="ko-KR" sz="2000" dirty="0"/>
              <a:t>Target</a:t>
            </a:r>
            <a:r>
              <a:rPr lang="ko-KR" altLang="en-US" sz="2000" dirty="0"/>
              <a:t>이</a:t>
            </a:r>
            <a:r>
              <a:rPr lang="en-US" altLang="ko-KR" sz="2000" dirty="0"/>
              <a:t> </a:t>
            </a:r>
            <a:r>
              <a:rPr lang="ko-KR" altLang="en-US" sz="2000" dirty="0"/>
              <a:t>존재해도 놓칠 수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>
                <a:sym typeface="Wingdings" panose="05000000000000000000" pitchFamily="2" charset="2"/>
              </a:rPr>
              <a:t> Image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classification </a:t>
            </a:r>
            <a:r>
              <a:rPr lang="ko-KR" altLang="en-US" sz="2000" dirty="0">
                <a:sym typeface="Wingdings" panose="05000000000000000000" pitchFamily="2" charset="2"/>
              </a:rPr>
              <a:t>대신 </a:t>
            </a:r>
            <a:r>
              <a:rPr lang="en-US" altLang="ko-KR" sz="2000" dirty="0">
                <a:sym typeface="Wingdings" panose="05000000000000000000" pitchFamily="2" charset="2"/>
              </a:rPr>
              <a:t>Object Detection</a:t>
            </a:r>
            <a:r>
              <a:rPr lang="ko-KR" altLang="en-US" sz="2000" dirty="0">
                <a:sym typeface="Wingdings" panose="05000000000000000000" pitchFamily="2" charset="2"/>
              </a:rPr>
              <a:t> 방법을 사용하면 해결이 가능할 것으로 판단됨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1766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99DB3-9A4E-5B12-18F3-F96A55AB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893025-8C7C-DC19-0DE0-102B4CE1A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Image classification</a:t>
            </a:r>
            <a:r>
              <a:rPr lang="ko-KR" altLang="en-US" dirty="0"/>
              <a:t>만으로도 기계학습을 통한 </a:t>
            </a:r>
            <a:r>
              <a:rPr lang="en-US" altLang="ko-KR" dirty="0"/>
              <a:t>Image CAPTCHA </a:t>
            </a:r>
            <a:r>
              <a:rPr lang="ko-KR" altLang="en-US" dirty="0"/>
              <a:t>해독이 가능함을 보였다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기계학습의 특성상 안전성을 보장하기 위해선 다양화된 문제 유형을 보유하는 것이 필요하다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사람에 의해 직접 풀리는 경우에 취약한 것은 여전하므로 추가적 보안 요소 혹은 다른 매체로의 이전이 필요해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9213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634B4-9610-E59F-ABF6-AB0EB8CE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0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Image CAPTCHA: Google reCAPTCHA</a:t>
            </a:r>
            <a:endParaRPr lang="ko-KR" altLang="en-US" sz="3600" b="1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A03853E-306B-8B1F-7069-74BFFC197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06" y="1688048"/>
            <a:ext cx="2986105" cy="4351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BB1C71-D82B-36FB-219B-499534DA4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863" y="1450957"/>
            <a:ext cx="3761213" cy="4730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B8C20D-08DD-60E8-E64A-ACD345F97F5C}"/>
              </a:ext>
            </a:extLst>
          </p:cNvPr>
          <p:cNvSpPr txBox="1"/>
          <p:nvPr/>
        </p:nvSpPr>
        <p:spPr>
          <a:xfrm>
            <a:off x="5048518" y="1951149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Target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D0A68A9-BB2A-AA9E-F7FA-577C8AAFE669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238776" y="2073499"/>
            <a:ext cx="2809742" cy="62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D53F403-0098-8B8D-EFE4-4FC2BA2FC941}"/>
              </a:ext>
            </a:extLst>
          </p:cNvPr>
          <p:cNvCxnSpPr>
            <a:cxnSpLocks/>
          </p:cNvCxnSpPr>
          <p:nvPr/>
        </p:nvCxnSpPr>
        <p:spPr>
          <a:xfrm flipV="1">
            <a:off x="5859887" y="2073499"/>
            <a:ext cx="1964028" cy="62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034728-6626-1C22-1E6A-30C4E9E5B3F4}"/>
              </a:ext>
            </a:extLst>
          </p:cNvPr>
          <p:cNvSpPr txBox="1"/>
          <p:nvPr/>
        </p:nvSpPr>
        <p:spPr>
          <a:xfrm>
            <a:off x="4896118" y="3493242"/>
            <a:ext cx="1388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NxN</a:t>
            </a:r>
            <a:r>
              <a:rPr lang="en-US" altLang="ko-KR" dirty="0"/>
              <a:t> grid cells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1FE1E8-F349-EECD-7D6D-C1176251E447}"/>
              </a:ext>
            </a:extLst>
          </p:cNvPr>
          <p:cNvSpPr/>
          <p:nvPr/>
        </p:nvSpPr>
        <p:spPr>
          <a:xfrm>
            <a:off x="537767" y="2320481"/>
            <a:ext cx="3528811" cy="3478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31FF7DA-4E9B-D4F8-2FDD-81B3C395976C}"/>
              </a:ext>
            </a:extLst>
          </p:cNvPr>
          <p:cNvSpPr/>
          <p:nvPr/>
        </p:nvSpPr>
        <p:spPr>
          <a:xfrm>
            <a:off x="7434404" y="2320481"/>
            <a:ext cx="3528811" cy="3478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1AEF25F-7E63-CE80-8646-4B2DC3E8EE47}"/>
              </a:ext>
            </a:extLst>
          </p:cNvPr>
          <p:cNvCxnSpPr>
            <a:stCxn id="14" idx="1"/>
          </p:cNvCxnSpPr>
          <p:nvPr/>
        </p:nvCxnSpPr>
        <p:spPr>
          <a:xfrm flipH="1">
            <a:off x="4137558" y="3816408"/>
            <a:ext cx="758560" cy="47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5864E87-6BF5-9BF3-0E49-0B643FDBE544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6284890" y="3816408"/>
            <a:ext cx="10819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41F4AAD-8774-698D-E3C6-61878E044B9C}"/>
              </a:ext>
            </a:extLst>
          </p:cNvPr>
          <p:cNvSpPr txBox="1"/>
          <p:nvPr/>
        </p:nvSpPr>
        <p:spPr>
          <a:xfrm>
            <a:off x="4829577" y="5567917"/>
            <a:ext cx="167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Other buttons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96A9355-A6FD-302C-E162-AA77A583DADA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4066578" y="5752583"/>
            <a:ext cx="7629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79EF1E7-678F-C28E-FD2B-1D0F73C135AE}"/>
              </a:ext>
            </a:extLst>
          </p:cNvPr>
          <p:cNvCxnSpPr>
            <a:stCxn id="25" idx="3"/>
          </p:cNvCxnSpPr>
          <p:nvPr/>
        </p:nvCxnSpPr>
        <p:spPr>
          <a:xfrm>
            <a:off x="6503831" y="5752583"/>
            <a:ext cx="110758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435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12C9A-F350-9A2B-2B1C-2ABEC737D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주제 선정 이유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4D7E96-5371-BA6D-C489-4D239E358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62635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Text</a:t>
            </a:r>
            <a:r>
              <a:rPr lang="ko-KR" altLang="en-US" sz="2400" dirty="0"/>
              <a:t> </a:t>
            </a:r>
            <a:r>
              <a:rPr lang="en-US" altLang="ko-KR" sz="2400" dirty="0"/>
              <a:t>CAPTCHA</a:t>
            </a:r>
            <a:r>
              <a:rPr lang="ko-KR" altLang="en-US" sz="2400" dirty="0"/>
              <a:t>를 기계학습을 통해 푸는 시도는 많으나 </a:t>
            </a:r>
            <a:r>
              <a:rPr lang="en-US" altLang="ko-KR" sz="2400" dirty="0"/>
              <a:t>Image CAPTCHA</a:t>
            </a:r>
            <a:r>
              <a:rPr lang="ko-KR" altLang="en-US" sz="2400" dirty="0"/>
              <a:t>를 푸는 시도는 많지 않았다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인력으로 </a:t>
            </a:r>
            <a:r>
              <a:rPr lang="en-US" altLang="ko-KR" sz="2400" dirty="0"/>
              <a:t>CAPTCHA</a:t>
            </a:r>
            <a:r>
              <a:rPr lang="ko-KR" altLang="en-US" sz="2400" dirty="0"/>
              <a:t>를 풀어주는 서비스가 이미 많이 보이는데</a:t>
            </a:r>
            <a:r>
              <a:rPr lang="en-US" altLang="ko-KR" sz="2400" dirty="0"/>
              <a:t>, </a:t>
            </a:r>
            <a:r>
              <a:rPr lang="ko-KR" altLang="en-US" sz="2400" dirty="0"/>
              <a:t>기계학습을 통해 자동화하여 풀 수 있어질 경우 </a:t>
            </a:r>
            <a:r>
              <a:rPr lang="en-US" altLang="ko-KR" sz="2400" dirty="0"/>
              <a:t>CAPTCHA</a:t>
            </a:r>
            <a:r>
              <a:rPr lang="ko-KR" altLang="en-US" sz="2400" dirty="0"/>
              <a:t>는 더더욱 안전하지 않음이 증명되므로 더 안전한 보안 방법이 필요함을 의미하게 된다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87466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35F9C-F31D-86CD-5955-B1284217A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선행 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26B8D0-37BB-1475-2CDC-7F049F3D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509164" cy="4351338"/>
          </a:xfrm>
        </p:spPr>
        <p:txBody>
          <a:bodyPr/>
          <a:lstStyle/>
          <a:p>
            <a:r>
              <a:rPr lang="en-US" altLang="ko-KR" sz="2400" dirty="0"/>
              <a:t>JIMUT BAHAN PAL, Deceiving Computers in Reverse Turing Test through Deep Learning(2020)</a:t>
            </a:r>
          </a:p>
          <a:p>
            <a:endParaRPr lang="en-US" altLang="ko-KR" sz="2800" dirty="0"/>
          </a:p>
          <a:p>
            <a:r>
              <a:rPr lang="ko-KR" altLang="en-US" sz="2400" dirty="0"/>
              <a:t>여러 종류의 </a:t>
            </a:r>
            <a:r>
              <a:rPr lang="en-US" altLang="ko-KR" sz="2400" dirty="0"/>
              <a:t>Text CAPTCHA</a:t>
            </a:r>
            <a:r>
              <a:rPr lang="ko-KR" altLang="en-US" sz="2400" dirty="0"/>
              <a:t>를 대상으로 </a:t>
            </a:r>
            <a:r>
              <a:rPr lang="ko-KR" altLang="en-US" sz="2400" dirty="0" err="1"/>
              <a:t>딥러닝을</a:t>
            </a:r>
            <a:r>
              <a:rPr lang="ko-KR" altLang="en-US" sz="2400" dirty="0"/>
              <a:t> 통한 해독을 시도한 사례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AC8DFF-509A-28ED-AD36-592871E7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436" y="342315"/>
            <a:ext cx="3177910" cy="4496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D5F004-82CD-7E5D-A5C7-118A93F3B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11" y="5199646"/>
            <a:ext cx="2333034" cy="7776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47E1DB-E169-F0C7-9EF8-5C65515EA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80" y="4986377"/>
            <a:ext cx="1494213" cy="10685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DEDEBA-E394-DF9B-3E8F-D36980F11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436" y="5199646"/>
            <a:ext cx="2587671" cy="7776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1E6178-6904-A9DA-0806-F2A7F5C4D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158" y="5199646"/>
            <a:ext cx="2587671" cy="777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75044B-AF26-4274-4644-9EDCCB73FEB9}"/>
              </a:ext>
            </a:extLst>
          </p:cNvPr>
          <p:cNvSpPr txBox="1"/>
          <p:nvPr/>
        </p:nvSpPr>
        <p:spPr>
          <a:xfrm>
            <a:off x="838200" y="6153586"/>
            <a:ext cx="1045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좌측부터</a:t>
            </a:r>
            <a:r>
              <a:rPr lang="en-US" altLang="ko-KR" dirty="0"/>
              <a:t>; 4-letter CAPTCHA, JAM-CAPTCHA, multicolor CAPTCHA, fisheye CAPTCHA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406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73505-F9F4-3B78-978C-18CBE399C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선행 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2F917A-F116-B10F-0A41-1E55A2276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296890" cy="4351338"/>
          </a:xfrm>
        </p:spPr>
        <p:txBody>
          <a:bodyPr/>
          <a:lstStyle/>
          <a:p>
            <a:r>
              <a:rPr lang="en-US" altLang="ko-KR" sz="2800" dirty="0"/>
              <a:t>Md Imran </a:t>
            </a:r>
            <a:r>
              <a:rPr lang="en-US" altLang="ko-KR" sz="2800" dirty="0" err="1"/>
              <a:t>Hossen</a:t>
            </a:r>
            <a:r>
              <a:rPr lang="en-US" altLang="ko-KR" sz="2800" dirty="0"/>
              <a:t>, An Object Detection based Solver for Google’s Image reCAPTCHA v2(2020) </a:t>
            </a:r>
          </a:p>
          <a:p>
            <a:endParaRPr lang="en-US" altLang="ko-KR" dirty="0"/>
          </a:p>
          <a:p>
            <a:r>
              <a:rPr lang="ko-KR" altLang="en-US" dirty="0"/>
              <a:t>상용중인 서비스를 사용하여 </a:t>
            </a:r>
            <a:r>
              <a:rPr lang="en-US" altLang="ko-KR" dirty="0"/>
              <a:t>reCAPTCHA</a:t>
            </a:r>
            <a:r>
              <a:rPr lang="ko-KR" altLang="en-US" dirty="0"/>
              <a:t>의 </a:t>
            </a:r>
            <a:r>
              <a:rPr lang="en-US" altLang="ko-KR" dirty="0"/>
              <a:t>robustness</a:t>
            </a:r>
            <a:r>
              <a:rPr lang="ko-KR" altLang="en-US" dirty="0"/>
              <a:t>를 검증</a:t>
            </a:r>
            <a:endParaRPr lang="en-US" altLang="ko-KR" sz="2800" dirty="0"/>
          </a:p>
          <a:p>
            <a:endParaRPr lang="en-US" altLang="ko-KR" dirty="0"/>
          </a:p>
          <a:p>
            <a:endParaRPr lang="ko-KR" altLang="en-US" sz="2800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EDCAE3-DA26-99E5-40A2-38EE7740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562" y="131619"/>
            <a:ext cx="2882405" cy="37268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187224-4793-F162-30F7-4170ED60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955" y="3858491"/>
            <a:ext cx="3307617" cy="269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83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28BDF-6A47-D302-B547-0ACC8C6B2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문제 접근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29F421F-AB33-C290-A759-A196C15C5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986105" cy="43513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109B8B0-888C-9DF5-C5CD-1043AD1B1037}"/>
              </a:ext>
            </a:extLst>
          </p:cNvPr>
          <p:cNvSpPr/>
          <p:nvPr/>
        </p:nvSpPr>
        <p:spPr>
          <a:xfrm>
            <a:off x="1596981" y="3348508"/>
            <a:ext cx="734272" cy="7534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7F9491E-C8E9-DF8A-9D07-2FA23FF31F6E}"/>
              </a:ext>
            </a:extLst>
          </p:cNvPr>
          <p:cNvCxnSpPr/>
          <p:nvPr/>
        </p:nvCxnSpPr>
        <p:spPr>
          <a:xfrm flipV="1">
            <a:off x="1964117" y="2434107"/>
            <a:ext cx="3290463" cy="12234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1CD6A5-DE33-9404-E79C-DC3411C99FD4}"/>
              </a:ext>
            </a:extLst>
          </p:cNvPr>
          <p:cNvSpPr/>
          <p:nvPr/>
        </p:nvSpPr>
        <p:spPr>
          <a:xfrm>
            <a:off x="5254580" y="1720290"/>
            <a:ext cx="1989786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DD3DEC4-0C16-27CD-AD38-C7EB5B8E9390}"/>
              </a:ext>
            </a:extLst>
          </p:cNvPr>
          <p:cNvCxnSpPr>
            <a:cxnSpLocks/>
          </p:cNvCxnSpPr>
          <p:nvPr/>
        </p:nvCxnSpPr>
        <p:spPr>
          <a:xfrm>
            <a:off x="7244366" y="2316561"/>
            <a:ext cx="112333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0318517-3FF2-2A5A-2C04-353BE012A1E2}"/>
              </a:ext>
            </a:extLst>
          </p:cNvPr>
          <p:cNvSpPr txBox="1"/>
          <p:nvPr/>
        </p:nvSpPr>
        <p:spPr>
          <a:xfrm>
            <a:off x="8454979" y="2131895"/>
            <a:ext cx="155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Traffic light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AE0AAA-EDF3-413C-2620-8603CFC224E0}"/>
              </a:ext>
            </a:extLst>
          </p:cNvPr>
          <p:cNvSpPr txBox="1"/>
          <p:nvPr/>
        </p:nvSpPr>
        <p:spPr>
          <a:xfrm>
            <a:off x="4583086" y="3909752"/>
            <a:ext cx="710699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Task</a:t>
            </a:r>
            <a:r>
              <a:rPr lang="ko-KR" altLang="en-US" dirty="0"/>
              <a:t>를 </a:t>
            </a:r>
            <a:r>
              <a:rPr lang="en-US" altLang="ko-KR" dirty="0"/>
              <a:t>reCAPTCHA</a:t>
            </a:r>
            <a:r>
              <a:rPr lang="ko-KR" altLang="en-US" dirty="0"/>
              <a:t>각 셀에 대한 </a:t>
            </a:r>
            <a:r>
              <a:rPr lang="en-US" altLang="ko-KR" dirty="0"/>
              <a:t>Image </a:t>
            </a:r>
            <a:r>
              <a:rPr lang="en-US" altLang="ko-KR" dirty="0" err="1"/>
              <a:t>classficiation</a:t>
            </a:r>
            <a:r>
              <a:rPr lang="ko-KR" altLang="en-US" dirty="0"/>
              <a:t>으로 해석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Image classification</a:t>
            </a:r>
            <a:r>
              <a:rPr lang="ko-KR" altLang="en-US" dirty="0"/>
              <a:t>이란 이미지를 통째로 이해하여 이미지에 라벨을 부여하여 분류하는 작업을 말한다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Target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en-US" altLang="ko-KR" dirty="0"/>
              <a:t>range</a:t>
            </a:r>
            <a:r>
              <a:rPr lang="ko-KR" altLang="en-US" dirty="0"/>
              <a:t>를 정하고 그에 대한 </a:t>
            </a:r>
            <a:r>
              <a:rPr lang="en-US" altLang="ko-KR" dirty="0"/>
              <a:t>classification model </a:t>
            </a:r>
            <a:r>
              <a:rPr lang="ko-KR" altLang="en-US" dirty="0"/>
              <a:t>제작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전이학습</a:t>
            </a:r>
            <a:r>
              <a:rPr lang="en-US" altLang="ko-KR" dirty="0"/>
              <a:t>(Transfer learning)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통한 학습진행</a:t>
            </a:r>
          </a:p>
        </p:txBody>
      </p:sp>
    </p:spTree>
    <p:extLst>
      <p:ext uri="{BB962C8B-B14F-4D97-AF65-F5344CB8AC3E}">
        <p14:creationId xmlns:p14="http://schemas.microsoft.com/office/powerpoint/2010/main" val="648065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7127B-129E-010C-E707-12876F64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062" y="371564"/>
            <a:ext cx="10515600" cy="1325563"/>
          </a:xfrm>
        </p:spPr>
        <p:txBody>
          <a:bodyPr/>
          <a:lstStyle/>
          <a:p>
            <a:r>
              <a:rPr lang="ko-KR" altLang="en-US" b="1" dirty="0"/>
              <a:t>전이학습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BA87DC-7565-800C-831D-885F5E194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62" y="1626003"/>
            <a:ext cx="11184228" cy="4351338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</a:pPr>
            <a:r>
              <a:rPr lang="ko-KR" altLang="en-US" sz="2400" b="0" i="0" u="none" strike="noStrike" baseline="0" dirty="0">
                <a:latin typeface="CIDFont+F2"/>
              </a:rPr>
              <a:t>전이학습</a:t>
            </a:r>
            <a:r>
              <a:rPr lang="en-US" altLang="ko-KR" sz="2400" b="0" i="0" u="none" strike="noStrike" baseline="0" dirty="0">
                <a:latin typeface="CIDFont+F2"/>
              </a:rPr>
              <a:t>(Transfer learning)</a:t>
            </a:r>
            <a:r>
              <a:rPr lang="ko-KR" altLang="en-US" sz="2400" b="0" i="0" u="none" strike="noStrike" baseline="0" dirty="0">
                <a:latin typeface="CIDFont+F2"/>
              </a:rPr>
              <a:t>은 </a:t>
            </a:r>
            <a:r>
              <a:rPr lang="ko-KR" altLang="en-US" sz="2400" dirty="0">
                <a:latin typeface="CIDFont+F2"/>
              </a:rPr>
              <a:t>다른 비슷한 목적을 위해 </a:t>
            </a:r>
            <a:r>
              <a:rPr lang="ko-KR" altLang="en-US" sz="2400" b="0" i="0" u="none" strike="noStrike" baseline="0" dirty="0">
                <a:latin typeface="CIDFont+F2"/>
              </a:rPr>
              <a:t>학습하면서 배운 지식을 다른 문제에도 적용시킬 수 있을 것이라는 생각에서 비롯된 학습 방법의 한 갈래</a:t>
            </a:r>
            <a:r>
              <a:rPr lang="en-US" altLang="ko-KR" sz="2400" b="0" i="0" u="none" strike="noStrike" baseline="0" dirty="0">
                <a:latin typeface="CIDFont+F2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2400" b="0" i="0" u="none" strike="noStrike" baseline="0" dirty="0">
              <a:latin typeface="CIDFont+F2"/>
            </a:endParaRPr>
          </a:p>
          <a:p>
            <a:pPr algn="l">
              <a:lnSpc>
                <a:spcPct val="150000"/>
              </a:lnSpc>
            </a:pPr>
            <a:r>
              <a:rPr lang="ko-KR" altLang="en-US" sz="2400" b="0" i="0" u="none" strike="noStrike" baseline="0" dirty="0">
                <a:latin typeface="CIDFont+F2"/>
              </a:rPr>
              <a:t>이전에 잘 학습된 모델을 가져와 초기 값으로 시작해 새로 적용하고자 하는 대상에 대해 학습을 진행</a:t>
            </a:r>
            <a:endParaRPr lang="en-US" altLang="ko-KR" sz="2400" b="0" i="0" u="none" strike="noStrike" baseline="0" dirty="0">
              <a:latin typeface="CIDFont+F2"/>
            </a:endParaRPr>
          </a:p>
          <a:p>
            <a:pPr algn="l">
              <a:lnSpc>
                <a:spcPct val="150000"/>
              </a:lnSpc>
            </a:pPr>
            <a:endParaRPr lang="en-US" altLang="ko-KR" sz="2400" b="0" i="0" u="none" strike="noStrike" baseline="0" dirty="0">
              <a:latin typeface="CIDFont+F2"/>
            </a:endParaRPr>
          </a:p>
          <a:p>
            <a:pPr algn="l">
              <a:lnSpc>
                <a:spcPct val="150000"/>
              </a:lnSpc>
            </a:pPr>
            <a:r>
              <a:rPr lang="ko-KR" altLang="en-US" sz="2400" b="0" i="0" u="none" strike="noStrike" baseline="0" dirty="0">
                <a:latin typeface="CIDFont+F2"/>
              </a:rPr>
              <a:t>데이터가 비교적 적은 경우에도 효과적으로 학습을 할 수 있다</a:t>
            </a:r>
            <a:r>
              <a:rPr lang="en-US" altLang="ko-KR" sz="2400" b="0" i="0" u="none" strike="noStrike" baseline="0" dirty="0">
                <a:latin typeface="CIDFont+F2"/>
              </a:rPr>
              <a:t>.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261786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902293-0B51-2047-88F6-96A6E218E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44" y="289884"/>
            <a:ext cx="10515600" cy="1325563"/>
          </a:xfrm>
        </p:spPr>
        <p:txBody>
          <a:bodyPr/>
          <a:lstStyle/>
          <a:p>
            <a:r>
              <a:rPr lang="ko-KR" altLang="en-US" b="1" dirty="0"/>
              <a:t>전이학습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75B0C-867A-3E9E-9CC0-B5F3A5CE6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44" y="1114883"/>
            <a:ext cx="11363996" cy="4150171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사용 모델 </a:t>
            </a:r>
            <a:r>
              <a:rPr lang="en-US" altLang="ko-KR" dirty="0"/>
              <a:t>– ImageNet </a:t>
            </a:r>
            <a:r>
              <a:rPr lang="ko-KR" altLang="en-US" dirty="0"/>
              <a:t>데이터셋으로 훈련된 </a:t>
            </a:r>
            <a:r>
              <a:rPr lang="en-US" altLang="ko-KR" dirty="0"/>
              <a:t>Image classification </a:t>
            </a:r>
            <a:r>
              <a:rPr lang="ko-KR" altLang="en-US" dirty="0"/>
              <a:t>모델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r>
              <a:rPr lang="en-US" altLang="ko-KR" dirty="0"/>
              <a:t>ResNet152</a:t>
            </a:r>
          </a:p>
          <a:p>
            <a:r>
              <a:rPr lang="en-US" altLang="ko-KR" dirty="0"/>
              <a:t>ResNext101</a:t>
            </a:r>
          </a:p>
          <a:p>
            <a:r>
              <a:rPr lang="en-US" altLang="ko-KR" dirty="0"/>
              <a:t>VGG16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13B124-BF3B-2ED1-5ADA-5F45F621EF0C}"/>
              </a:ext>
            </a:extLst>
          </p:cNvPr>
          <p:cNvSpPr/>
          <p:nvPr/>
        </p:nvSpPr>
        <p:spPr>
          <a:xfrm>
            <a:off x="9789603" y="4618596"/>
            <a:ext cx="1989786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6BD1821-C213-0566-5577-3838CED2389F}"/>
              </a:ext>
            </a:extLst>
          </p:cNvPr>
          <p:cNvSpPr/>
          <p:nvPr/>
        </p:nvSpPr>
        <p:spPr>
          <a:xfrm>
            <a:off x="2564372" y="4558428"/>
            <a:ext cx="1745087" cy="15316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ImageNet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2AF8543-1F92-DC31-EE74-AB58DF3ECA8A}"/>
              </a:ext>
            </a:extLst>
          </p:cNvPr>
          <p:cNvSpPr/>
          <p:nvPr/>
        </p:nvSpPr>
        <p:spPr>
          <a:xfrm>
            <a:off x="4309459" y="5209503"/>
            <a:ext cx="3573082" cy="264018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741CEFA-D884-D44E-746D-DCC24EE69D9F}"/>
              </a:ext>
            </a:extLst>
          </p:cNvPr>
          <p:cNvSpPr/>
          <p:nvPr/>
        </p:nvSpPr>
        <p:spPr>
          <a:xfrm>
            <a:off x="7930266" y="4558428"/>
            <a:ext cx="1745087" cy="15316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Open Images V6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CA732-E791-0AFC-4F81-6783C3955289}"/>
              </a:ext>
            </a:extLst>
          </p:cNvPr>
          <p:cNvSpPr txBox="1"/>
          <p:nvPr/>
        </p:nvSpPr>
        <p:spPr>
          <a:xfrm>
            <a:off x="1984823" y="4107668"/>
            <a:ext cx="129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Source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7DBA4-AFA1-67A6-C722-0B3643686E0B}"/>
              </a:ext>
            </a:extLst>
          </p:cNvPr>
          <p:cNvSpPr txBox="1"/>
          <p:nvPr/>
        </p:nvSpPr>
        <p:spPr>
          <a:xfrm>
            <a:off x="9383099" y="4156450"/>
            <a:ext cx="129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7BCE1D-0C46-CF13-C068-C63A0517FF6F}"/>
              </a:ext>
            </a:extLst>
          </p:cNvPr>
          <p:cNvSpPr/>
          <p:nvPr/>
        </p:nvSpPr>
        <p:spPr>
          <a:xfrm>
            <a:off x="452237" y="4661457"/>
            <a:ext cx="1989786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ResNet152 /</a:t>
            </a:r>
          </a:p>
          <a:p>
            <a:pPr algn="ctr"/>
            <a:r>
              <a:rPr lang="en-US" altLang="ko-KR" dirty="0"/>
              <a:t>ResNext101 /</a:t>
            </a:r>
          </a:p>
          <a:p>
            <a:pPr algn="ctr"/>
            <a:r>
              <a:rPr lang="en-US" altLang="ko-KR" dirty="0"/>
              <a:t>VGG16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404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1363</TotalTime>
  <Words>632</Words>
  <Application>Microsoft Office PowerPoint</Application>
  <PresentationFormat>와이드스크린</PresentationFormat>
  <Paragraphs>133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CIDFont+F2</vt:lpstr>
      <vt:lpstr>맑은 고딕</vt:lpstr>
      <vt:lpstr>Arial</vt:lpstr>
      <vt:lpstr>Calibri</vt:lpstr>
      <vt:lpstr>Office 테마</vt:lpstr>
      <vt:lpstr>전이학습을 활용한   Image CAPTCHA 해독프로그램 구현</vt:lpstr>
      <vt:lpstr>CAPTCHA란 </vt:lpstr>
      <vt:lpstr>Image CAPTCHA: Google reCAPTCHA</vt:lpstr>
      <vt:lpstr>주제 선정 이유</vt:lpstr>
      <vt:lpstr>선행 연구</vt:lpstr>
      <vt:lpstr>선행 연구</vt:lpstr>
      <vt:lpstr>문제 접근</vt:lpstr>
      <vt:lpstr>전이학습</vt:lpstr>
      <vt:lpstr>전이학습</vt:lpstr>
      <vt:lpstr>데이터셋</vt:lpstr>
      <vt:lpstr>모델 훈련</vt:lpstr>
      <vt:lpstr>모델 훈련</vt:lpstr>
      <vt:lpstr>모델 훈련</vt:lpstr>
      <vt:lpstr>PowerPoint 프레젠테이션</vt:lpstr>
      <vt:lpstr>reCAPTCHA 생성</vt:lpstr>
      <vt:lpstr>판독 알고리즘</vt:lpstr>
      <vt:lpstr>판독 알고리즘</vt:lpstr>
      <vt:lpstr>Top-3</vt:lpstr>
      <vt:lpstr>테스트 정확도</vt:lpstr>
      <vt:lpstr>한계점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전이학습을 활용한   Image CAPTCHA 해독프로그램 구현</dc:title>
  <dc:creator>정민혁</dc:creator>
  <cp:lastModifiedBy>정민혁</cp:lastModifiedBy>
  <cp:revision>30</cp:revision>
  <dcterms:created xsi:type="dcterms:W3CDTF">2022-11-27T09:36:04Z</dcterms:created>
  <dcterms:modified xsi:type="dcterms:W3CDTF">2022-12-04T05:58:26Z</dcterms:modified>
</cp:coreProperties>
</file>